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2" r:id="rId4"/>
    <p:sldId id="261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9"/>
    <p:restoredTop sz="94710"/>
  </p:normalViewPr>
  <p:slideViewPr>
    <p:cSldViewPr snapToGrid="0" snapToObjects="1">
      <p:cViewPr varScale="1">
        <p:scale>
          <a:sx n="72" d="100"/>
          <a:sy n="72" d="100"/>
        </p:scale>
        <p:origin x="30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 algn="ctr">
              <a:spcBef>
                <a:spcPts val="0"/>
              </a:spcBef>
              <a:buSzTx/>
              <a:buNone/>
              <a:defRPr sz="7700" cap="all" spc="308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正文级别 1…"/>
          <p:cNvSpPr txBox="1">
            <a:spLocks noGrp="1"/>
          </p:cNvSpPr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</p:spPr>
        <p:txBody>
          <a:bodyPr anchor="ctr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图像"/>
          <p:cNvSpPr>
            <a:spLocks noGrp="1"/>
          </p:cNvSpPr>
          <p:nvPr>
            <p:ph type="pic" sz="half" idx="21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图像"/>
          <p:cNvSpPr>
            <a:spLocks noGrp="1"/>
          </p:cNvSpPr>
          <p:nvPr>
            <p:ph type="pic" sz="half" idx="22"/>
          </p:nvPr>
        </p:nvSpPr>
        <p:spPr>
          <a:xfrm>
            <a:off x="12358081" y="833053"/>
            <a:ext cx="10758605" cy="62865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6" name="图像"/>
          <p:cNvSpPr>
            <a:spLocks noGrp="1"/>
          </p:cNvSpPr>
          <p:nvPr>
            <p:ph type="pic" sz="half" idx="23"/>
          </p:nvPr>
        </p:nvSpPr>
        <p:spPr>
          <a:xfrm>
            <a:off x="1244661" y="1524000"/>
            <a:ext cx="10782301" cy="109521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2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图像"/>
          <p:cNvSpPr>
            <a:spLocks noGrp="1"/>
          </p:cNvSpPr>
          <p:nvPr>
            <p:ph type="pic" sz="half" idx="21"/>
          </p:nvPr>
        </p:nvSpPr>
        <p:spPr>
          <a:xfrm>
            <a:off x="12314767" y="1429600"/>
            <a:ext cx="10833102" cy="110037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图像"/>
          <p:cNvSpPr>
            <a:spLocks noGrp="1"/>
          </p:cNvSpPr>
          <p:nvPr>
            <p:ph type="pic" sz="half" idx="22"/>
          </p:nvPr>
        </p:nvSpPr>
        <p:spPr>
          <a:xfrm>
            <a:off x="1078993" y="1497954"/>
            <a:ext cx="10998201" cy="11015266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”"/>
          <p:cNvSpPr txBox="1">
            <a:spLocks noGrp="1"/>
          </p:cNvSpPr>
          <p:nvPr>
            <p:ph type="body" sz="quarter" idx="21"/>
          </p:nvPr>
        </p:nvSpPr>
        <p:spPr>
          <a:xfrm>
            <a:off x="11470640" y="99314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”</a:t>
            </a:r>
          </a:p>
        </p:txBody>
      </p:sp>
      <p:sp>
        <p:nvSpPr>
          <p:cNvPr id="124" name="“"/>
          <p:cNvSpPr txBox="1">
            <a:spLocks noGrp="1"/>
          </p:cNvSpPr>
          <p:nvPr>
            <p:ph type="body" sz="quarter" idx="22"/>
          </p:nvPr>
        </p:nvSpPr>
        <p:spPr>
          <a:xfrm>
            <a:off x="11470640" y="2514600"/>
            <a:ext cx="1444779" cy="2705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25" name="— 苏子柔"/>
          <p:cNvSpPr txBox="1">
            <a:spLocks noGrp="1"/>
          </p:cNvSpPr>
          <p:nvPr>
            <p:ph type="body" sz="quarter" idx="23"/>
          </p:nvPr>
        </p:nvSpPr>
        <p:spPr>
          <a:xfrm>
            <a:off x="1257300" y="9105976"/>
            <a:ext cx="21869400" cy="78724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i="1" spc="76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r>
              <a:t>— 苏子柔</a:t>
            </a:r>
          </a:p>
        </p:txBody>
      </p:sp>
      <p:sp>
        <p:nvSpPr>
          <p:cNvPr id="126" name="在此键入引文。"/>
          <p:cNvSpPr txBox="1">
            <a:spLocks noGrp="1"/>
          </p:cNvSpPr>
          <p:nvPr>
            <p:ph type="body" sz="quarter" idx="24"/>
          </p:nvPr>
        </p:nvSpPr>
        <p:spPr>
          <a:xfrm>
            <a:off x="1257300" y="7404099"/>
            <a:ext cx="21869400" cy="15621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500"/>
              </a:spcBef>
              <a:buClrTx/>
              <a:buSzTx/>
              <a:buNone/>
              <a:defRPr sz="8200" cap="all" spc="656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图像"/>
          <p:cNvSpPr>
            <a:spLocks noGrp="1"/>
          </p:cNvSpPr>
          <p:nvPr>
            <p:ph type="pic" idx="21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（备选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21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10500" spc="209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（备选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图像"/>
          <p:cNvSpPr>
            <a:spLocks noGrp="1"/>
          </p:cNvSpPr>
          <p:nvPr>
            <p:ph type="pic" idx="21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1pPr>
            <a:lvl2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2pPr>
            <a:lvl3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3pPr>
            <a:lvl4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4pPr>
            <a:lvl5pPr marL="0" indent="0" algn="ctr">
              <a:spcBef>
                <a:spcPts val="0"/>
              </a:spcBef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文本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（备选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/>
            </a:lvl1pPr>
          </a:lstStyle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图像"/>
          <p:cNvSpPr>
            <a:spLocks noGrp="1"/>
          </p:cNvSpPr>
          <p:nvPr>
            <p:ph type="pic" idx="21"/>
          </p:nvPr>
        </p:nvSpPr>
        <p:spPr>
          <a:xfrm>
            <a:off x="9287692" y="1473939"/>
            <a:ext cx="14798045" cy="109982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z="10500" spc="209"/>
            </a:lvl1pPr>
          </a:lstStyle>
          <a:p>
            <a:r>
              <a:t>标题文本</a:t>
            </a:r>
          </a:p>
        </p:txBody>
      </p:sp>
      <p:sp>
        <p:nvSpPr>
          <p:cNvPr id="5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Baskerville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Baskerville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Baskerville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Baskerville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+mn-lt"/>
                <a:ea typeface="+mn-ea"/>
                <a:cs typeface="+mn-cs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>
            <a:spLocks noGrp="1"/>
          </p:cNvSpPr>
          <p:nvPr>
            <p:ph type="body" sz="quarter" idx="2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donec quis nunc</a:t>
            </a:r>
          </a:p>
        </p:txBody>
      </p:sp>
      <p:sp>
        <p:nvSpPr>
          <p:cNvPr id="6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>
            <a:spLocks noGrp="1"/>
          </p:cNvSpPr>
          <p:nvPr>
            <p:ph type="body" sz="quarter" idx="2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donec quis nunc</a:t>
            </a:r>
          </a:p>
        </p:txBody>
      </p:sp>
      <p:sp>
        <p:nvSpPr>
          <p:cNvPr id="7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图像"/>
          <p:cNvSpPr>
            <a:spLocks noGrp="1"/>
          </p:cNvSpPr>
          <p:nvPr>
            <p:ph type="pic" sz="half" idx="21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6" name="Lorem ipsum"/>
          <p:cNvSpPr txBox="1">
            <a:spLocks noGrp="1"/>
          </p:cNvSpPr>
          <p:nvPr>
            <p:ph type="body" sz="quarter" idx="22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r>
              <a:t>Lorem ipsum</a:t>
            </a:r>
          </a:p>
        </p:txBody>
      </p:sp>
      <p:sp>
        <p:nvSpPr>
          <p:cNvPr id="8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88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  <a:defRPr sz="3500" spc="70"/>
            </a:lvl1pPr>
            <a:lvl2pPr>
              <a:spcBef>
                <a:spcPts val="4000"/>
              </a:spcBef>
              <a:defRPr sz="3500" spc="70"/>
            </a:lvl2pPr>
            <a:lvl3pPr>
              <a:spcBef>
                <a:spcPts val="4000"/>
              </a:spcBef>
              <a:defRPr sz="3500" spc="70"/>
            </a:lvl3pPr>
            <a:lvl4pPr>
              <a:spcBef>
                <a:spcPts val="4000"/>
              </a:spcBef>
              <a:defRPr sz="3500" spc="70"/>
            </a:lvl4pPr>
            <a:lvl5pPr>
              <a:spcBef>
                <a:spcPts val="4000"/>
              </a:spcBef>
              <a:defRPr sz="3500" spc="7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3004799"/>
            <a:ext cx="431293" cy="4572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76353" y="12992099"/>
            <a:ext cx="431293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 cap="all" spc="48">
                <a:solidFill>
                  <a:srgbClr val="9A958E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3429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6858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10287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13716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7145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20574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24003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274320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ct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JavaScript 设计模式"/>
          <p:cNvSpPr txBox="1">
            <a:spLocks noGrp="1"/>
          </p:cNvSpPr>
          <p:nvPr>
            <p:ph type="title"/>
          </p:nvPr>
        </p:nvSpPr>
        <p:spPr>
          <a:xfrm>
            <a:off x="1257300" y="3299267"/>
            <a:ext cx="21869400" cy="5016501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Vue</a:t>
            </a:r>
            <a:r>
              <a:rPr lang="zh-CN" altLang="en-US" dirty="0"/>
              <a:t>源码</a:t>
            </a:r>
            <a:endParaRPr dirty="0"/>
          </a:p>
        </p:txBody>
      </p:sp>
      <p:sp>
        <p:nvSpPr>
          <p:cNvPr id="159" name="主讲：云隐…"/>
          <p:cNvSpPr txBox="1"/>
          <p:nvPr/>
        </p:nvSpPr>
        <p:spPr>
          <a:xfrm>
            <a:off x="11018602" y="10704163"/>
            <a:ext cx="2346796" cy="117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dirty="0" err="1"/>
              <a:t>主讲：云隐</a:t>
            </a:r>
            <a:endParaRPr dirty="0"/>
          </a:p>
          <a:p>
            <a:r>
              <a:rPr dirty="0"/>
              <a:t>2021-</a:t>
            </a:r>
            <a:r>
              <a:rPr lang="en-US" altLang="zh-CN" dirty="0"/>
              <a:t>10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759" b="509"/>
          <a:stretch>
            <a:fillRect/>
          </a:stretch>
        </p:blipFill>
        <p:spPr>
          <a:xfrm>
            <a:off x="10477500" y="3289300"/>
            <a:ext cx="12623800" cy="9169400"/>
          </a:xfrm>
          <a:prstGeom prst="rect">
            <a:avLst/>
          </a:prstGeom>
        </p:spPr>
      </p:pic>
      <p:sp>
        <p:nvSpPr>
          <p:cNvPr id="163" name="Target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Target</a:t>
            </a:r>
          </a:p>
        </p:txBody>
      </p:sp>
      <p:sp>
        <p:nvSpPr>
          <p:cNvPr id="164" name="课程目标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02361">
              <a:defRPr sz="5394" spc="107"/>
            </a:lvl1pPr>
          </a:lstStyle>
          <a:p>
            <a:r>
              <a:rPr dirty="0" err="1"/>
              <a:t>课程目标</a:t>
            </a:r>
            <a:endParaRPr dirty="0"/>
          </a:p>
        </p:txBody>
      </p:sp>
      <p:sp>
        <p:nvSpPr>
          <p:cNvPr id="165" name="了解什么是设计模式，在今后开发工作中有使用设计模式的概念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了解</a:t>
            </a:r>
            <a:r>
              <a:rPr lang="en-US" altLang="zh-CN" dirty="0" err="1"/>
              <a:t>vue</a:t>
            </a:r>
            <a:r>
              <a:rPr lang="zh-CN" altLang="en-US" dirty="0"/>
              <a:t>基本实现机制，了解底层源码运行结构模式</a:t>
            </a:r>
            <a:endParaRPr dirty="0"/>
          </a:p>
          <a:p>
            <a:r>
              <a:rPr lang="zh-CN" altLang="en-US" dirty="0"/>
              <a:t>通过对于源码的理解，能够基本解决日常使用过程中遇到的问题</a:t>
            </a:r>
            <a:endParaRPr lang="en-US" altLang="zh-CN" dirty="0"/>
          </a:p>
          <a:p>
            <a:r>
              <a:rPr lang="zh-CN" altLang="en-US" dirty="0"/>
              <a:t>通过对于优秀框架的学习深入，对于设计项目、架构能力上有一定的提升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图像" descr="图像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759" b="509"/>
          <a:stretch>
            <a:fillRect/>
          </a:stretch>
        </p:blipFill>
        <p:spPr>
          <a:xfrm>
            <a:off x="10477500" y="3289300"/>
            <a:ext cx="12623800" cy="9169400"/>
          </a:xfrm>
          <a:prstGeom prst="rect">
            <a:avLst/>
          </a:prstGeom>
        </p:spPr>
      </p:pic>
      <p:sp>
        <p:nvSpPr>
          <p:cNvPr id="163" name="Target"/>
          <p:cNvSpPr txBox="1">
            <a:spLocks noGrp="1"/>
          </p:cNvSpPr>
          <p:nvPr>
            <p:ph type="body" idx="22"/>
          </p:nvPr>
        </p:nvSpPr>
        <p:spPr>
          <a:xfrm>
            <a:off x="1257300" y="1879600"/>
            <a:ext cx="21869400" cy="687368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gang</a:t>
            </a:r>
            <a:endParaRPr dirty="0"/>
          </a:p>
        </p:txBody>
      </p:sp>
      <p:sp>
        <p:nvSpPr>
          <p:cNvPr id="164" name="课程目标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02361">
              <a:defRPr sz="5394" spc="107"/>
            </a:lvl1pPr>
          </a:lstStyle>
          <a:p>
            <a:r>
              <a:rPr dirty="0" err="1"/>
              <a:t>课程</a:t>
            </a:r>
            <a:r>
              <a:rPr lang="zh-CN" altLang="en-US" dirty="0"/>
              <a:t>大纲</a:t>
            </a:r>
            <a:endParaRPr dirty="0"/>
          </a:p>
        </p:txBody>
      </p:sp>
      <p:sp>
        <p:nvSpPr>
          <p:cNvPr id="165" name="了解什么是设计模式，在今后开发工作中有使用设计模式的概念…"/>
          <p:cNvSpPr txBox="1">
            <a:spLocks noGrp="1"/>
          </p:cNvSpPr>
          <p:nvPr>
            <p:ph type="body" sz="half" idx="1"/>
          </p:nvPr>
        </p:nvSpPr>
        <p:spPr>
          <a:xfrm>
            <a:off x="1257300" y="2693086"/>
            <a:ext cx="8382000" cy="102235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梳理项目层级，了解框架的目录设计</a:t>
            </a:r>
            <a:endParaRPr lang="en-US" altLang="zh-CN" dirty="0"/>
          </a:p>
          <a:p>
            <a:r>
              <a:rPr lang="zh-CN" altLang="en-US" dirty="0"/>
              <a:t>参读浏览源码</a:t>
            </a:r>
            <a:endParaRPr lang="en-US" altLang="zh-CN" dirty="0"/>
          </a:p>
          <a:p>
            <a:pPr lvl="1"/>
            <a:r>
              <a:rPr lang="zh-CN" altLang="en-US" dirty="0"/>
              <a:t>入口初始化</a:t>
            </a:r>
            <a:endParaRPr lang="en-US" altLang="zh-CN" dirty="0"/>
          </a:p>
          <a:p>
            <a:pPr lvl="1"/>
            <a:r>
              <a:rPr lang="zh-CN" altLang="en-US" dirty="0"/>
              <a:t>数据状态相关模块</a:t>
            </a:r>
            <a:endParaRPr lang="en-US" altLang="zh-CN" dirty="0"/>
          </a:p>
          <a:p>
            <a:pPr lvl="1"/>
            <a:r>
              <a:rPr lang="zh-CN" altLang="en-US" dirty="0"/>
              <a:t>事件相关模块</a:t>
            </a:r>
            <a:endParaRPr lang="en-US" altLang="zh-CN" dirty="0"/>
          </a:p>
          <a:p>
            <a:pPr lvl="1"/>
            <a:r>
              <a:rPr lang="zh-CN" altLang="en-US" dirty="0"/>
              <a:t>生命周期相关模块</a:t>
            </a:r>
            <a:endParaRPr lang="en-US" altLang="zh-CN" dirty="0"/>
          </a:p>
          <a:p>
            <a:pPr lvl="1"/>
            <a:r>
              <a:rPr lang="zh-CN" altLang="en-US" dirty="0"/>
              <a:t>渲染模块</a:t>
            </a:r>
            <a:endParaRPr lang="en-US" altLang="zh-CN" dirty="0"/>
          </a:p>
          <a:p>
            <a:r>
              <a:rPr lang="zh-CN" altLang="en-US" dirty="0"/>
              <a:t>深入原理了解</a:t>
            </a:r>
            <a:endParaRPr lang="en-US" altLang="zh-CN" dirty="0"/>
          </a:p>
          <a:p>
            <a:pPr lvl="1"/>
            <a:r>
              <a:rPr lang="zh-CN" altLang="en-US" dirty="0"/>
              <a:t>数据驱动原理</a:t>
            </a:r>
            <a:endParaRPr lang="en-US" altLang="zh-CN" dirty="0"/>
          </a:p>
          <a:p>
            <a:pPr lvl="1"/>
            <a:r>
              <a:rPr lang="zh-CN" altLang="en-US" dirty="0"/>
              <a:t>组件化</a:t>
            </a:r>
            <a:endParaRPr lang="en-US" altLang="zh-CN" dirty="0"/>
          </a:p>
          <a:p>
            <a:pPr lvl="1"/>
            <a:r>
              <a:rPr lang="zh-CN" altLang="en-US" dirty="0"/>
              <a:t>响应式原理</a:t>
            </a:r>
            <a:endParaRPr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26B28D3-D3BC-FF47-A803-DB66D9D00D3D}"/>
              </a:ext>
            </a:extLst>
          </p:cNvPr>
          <p:cNvSpPr txBox="1"/>
          <p:nvPr/>
        </p:nvSpPr>
        <p:spPr>
          <a:xfrm>
            <a:off x="15790034" y="494270"/>
            <a:ext cx="102657" cy="6412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t">
            <a:spAutoFit/>
          </a:bodyPr>
          <a:lstStyle/>
          <a:p>
            <a:pPr marL="0" marR="0" indent="0" algn="ctr" defTabSz="6477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500" b="0" i="0" u="none" strike="noStrike" cap="none" spc="0" normalizeH="0" baseline="0" dirty="0">
              <a:ln>
                <a:noFill/>
              </a:ln>
              <a:solidFill>
                <a:srgbClr val="5B5854"/>
              </a:solidFill>
              <a:effectLst/>
              <a:uFillTx/>
              <a:latin typeface="Avenir Medium"/>
              <a:ea typeface="Avenir Medium"/>
              <a:cs typeface="Avenir Medium"/>
              <a:sym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2058080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答疑解惑"/>
          <p:cNvSpPr txBox="1">
            <a:spLocks noGrp="1"/>
          </p:cNvSpPr>
          <p:nvPr>
            <p:ph type="body" idx="21"/>
          </p:nvPr>
        </p:nvSpPr>
        <p:spPr>
          <a:xfrm>
            <a:off x="1257300" y="1879600"/>
            <a:ext cx="21869400" cy="774700"/>
          </a:xfrm>
          <a:prstGeom prst="rect">
            <a:avLst/>
          </a:prstGeom>
        </p:spPr>
        <p:txBody>
          <a:bodyPr/>
          <a:lstStyle/>
          <a:p>
            <a:r>
              <a:t>答疑解惑</a:t>
            </a:r>
          </a:p>
        </p:txBody>
      </p:sp>
      <p:sp>
        <p:nvSpPr>
          <p:cNvPr id="181" name="Q &amp; 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 &amp; A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all" spc="48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all" spc="48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3861</TotalTime>
  <Words>104</Words>
  <Application>Microsoft Macintosh PowerPoint</Application>
  <PresentationFormat>自定义</PresentationFormat>
  <Paragraphs>23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Avenir Medium</vt:lpstr>
      <vt:lpstr>Baskerville</vt:lpstr>
      <vt:lpstr>Baskerville SemiBold</vt:lpstr>
      <vt:lpstr>Helvetica Neue</vt:lpstr>
      <vt:lpstr>New_Template8</vt:lpstr>
      <vt:lpstr>Vue源码</vt:lpstr>
      <vt:lpstr>课程目标</vt:lpstr>
      <vt:lpstr>课程大纲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设计模式</dc:title>
  <cp:lastModifiedBy>T153608</cp:lastModifiedBy>
  <cp:revision>3</cp:revision>
  <dcterms:modified xsi:type="dcterms:W3CDTF">2021-10-25T14:53:58Z</dcterms:modified>
</cp:coreProperties>
</file>